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D77"/>
    <a:srgbClr val="EAE650"/>
    <a:srgbClr val="FEDDB0"/>
    <a:srgbClr val="FFECA7"/>
    <a:srgbClr val="F6E7CC"/>
    <a:srgbClr val="FFDEBD"/>
    <a:srgbClr val="FFFFC1"/>
    <a:srgbClr val="FFFF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2898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BF9C92B6-F11C-41C9-8BCF-244124D64897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12AF161-D8AF-4E43-99BE-60923BD69E8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F161-D8AF-4E43-99BE-60923BD69E8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69CD-8A8D-488C-A36E-2A39534DDF2F}" type="datetimeFigureOut">
              <a:rPr kumimoji="1" lang="ja-JP" altLang="en-US" smtClean="0"/>
              <a:pPr/>
              <a:t>2025/7/1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DA3228-D879-2014-3427-1738744F644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   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ja-JP" sz="1500" dirty="0">
                <a:solidFill>
                  <a:schemeClr val="tx1"/>
                </a:solidFill>
              </a:rPr>
              <a:t>中小製造業において原価管理を</a:t>
            </a:r>
            <a:r>
              <a:rPr lang="ja-JP" altLang="en-US" sz="1500" dirty="0">
                <a:solidFill>
                  <a:schemeClr val="tx1"/>
                </a:solidFill>
              </a:rPr>
              <a:t>もと</a:t>
            </a:r>
            <a:r>
              <a:rPr lang="ja-JP" altLang="ja-JP" sz="1500" dirty="0">
                <a:solidFill>
                  <a:schemeClr val="tx1"/>
                </a:solidFill>
              </a:rPr>
              <a:t>に、コストダウンによる利益改善を実践する</a:t>
            </a:r>
            <a:endParaRPr lang="en-US" altLang="ja-JP" sz="1500" dirty="0">
              <a:solidFill>
                <a:schemeClr val="tx1"/>
              </a:solidFill>
            </a:endParaRPr>
          </a:p>
          <a:p>
            <a:r>
              <a:rPr lang="ja-JP" altLang="en-US" sz="1500" dirty="0">
                <a:solidFill>
                  <a:schemeClr val="tx1"/>
                </a:solidFill>
              </a:rPr>
              <a:t>　</a:t>
            </a:r>
            <a:r>
              <a:rPr lang="ja-JP" altLang="ja-JP" sz="1500" dirty="0">
                <a:solidFill>
                  <a:schemeClr val="tx1"/>
                </a:solidFill>
              </a:rPr>
              <a:t>には</a:t>
            </a:r>
            <a:r>
              <a:rPr lang="ja-JP" altLang="en-US" sz="1500" dirty="0">
                <a:solidFill>
                  <a:schemeClr val="tx1"/>
                </a:solidFill>
              </a:rPr>
              <a:t>、</a:t>
            </a:r>
            <a:r>
              <a:rPr lang="ja-JP" altLang="ja-JP" sz="1500" dirty="0">
                <a:solidFill>
                  <a:schemeClr val="tx1"/>
                </a:solidFill>
              </a:rPr>
              <a:t>ものづくりの前の事前原価計算が欠かせません。</a:t>
            </a:r>
            <a:endParaRPr lang="en-US" altLang="ja-JP" sz="1500" dirty="0">
              <a:solidFill>
                <a:schemeClr val="tx1"/>
              </a:solidFill>
            </a:endParaRPr>
          </a:p>
          <a:p>
            <a:r>
              <a:rPr lang="ja-JP" altLang="en-US" sz="1500" dirty="0">
                <a:solidFill>
                  <a:schemeClr val="tx1"/>
                </a:solidFill>
              </a:rPr>
              <a:t>　</a:t>
            </a:r>
            <a:r>
              <a:rPr lang="ja-JP" altLang="ja-JP" sz="1500" dirty="0">
                <a:solidFill>
                  <a:schemeClr val="tx1"/>
                </a:solidFill>
              </a:rPr>
              <a:t>今回のワークショップでは中小製造業をモデルケースに、製造原価計算の仕組み、</a:t>
            </a:r>
            <a:endParaRPr lang="en-US" altLang="ja-JP" sz="1500" dirty="0">
              <a:solidFill>
                <a:schemeClr val="tx1"/>
              </a:solidFill>
            </a:endParaRPr>
          </a:p>
          <a:p>
            <a:r>
              <a:rPr lang="ja-JP" altLang="en-US" sz="1500" dirty="0">
                <a:solidFill>
                  <a:schemeClr val="tx1"/>
                </a:solidFill>
              </a:rPr>
              <a:t>　</a:t>
            </a:r>
            <a:r>
              <a:rPr lang="ja-JP" altLang="ja-JP" sz="1500" dirty="0">
                <a:solidFill>
                  <a:schemeClr val="tx1"/>
                </a:solidFill>
              </a:rPr>
              <a:t>材料費・加工費の試算、原価管理への活用ポイントなどを豊富な事例と演習を</a:t>
            </a:r>
            <a:endParaRPr lang="en-US" altLang="ja-JP" sz="1500" dirty="0">
              <a:solidFill>
                <a:schemeClr val="tx1"/>
              </a:solidFill>
            </a:endParaRPr>
          </a:p>
          <a:p>
            <a:r>
              <a:rPr lang="ja-JP" altLang="en-US" sz="1500" dirty="0">
                <a:solidFill>
                  <a:schemeClr val="tx1"/>
                </a:solidFill>
              </a:rPr>
              <a:t>　</a:t>
            </a:r>
            <a:r>
              <a:rPr lang="ja-JP" altLang="ja-JP" sz="1500" dirty="0">
                <a:solidFill>
                  <a:schemeClr val="tx1"/>
                </a:solidFill>
              </a:rPr>
              <a:t>通じて身に付けます。</a:t>
            </a:r>
          </a:p>
          <a:p>
            <a:endParaRPr kumimoji="1" lang="ja-JP" altLang="en-US" sz="8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日　程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2025</a:t>
            </a:r>
            <a:r>
              <a:rPr kumimoji="1" lang="ja-JP" altLang="en-US" sz="1700" b="1" dirty="0">
                <a:solidFill>
                  <a:schemeClr val="tx1"/>
                </a:solidFill>
                <a:latin typeface="+mn-ea"/>
              </a:rPr>
              <a:t>年</a:t>
            </a:r>
            <a:r>
              <a:rPr lang="ja-JP" altLang="en-US" sz="1700" b="1" dirty="0">
                <a:solidFill>
                  <a:schemeClr val="tx1"/>
                </a:solidFill>
                <a:latin typeface="+mn-ea"/>
              </a:rPr>
              <a:t>８</a:t>
            </a:r>
            <a:r>
              <a:rPr kumimoji="1" lang="ja-JP" altLang="en-US" sz="1700" b="1" dirty="0">
                <a:solidFill>
                  <a:schemeClr val="tx1"/>
                </a:solidFill>
                <a:latin typeface="+mn-ea"/>
              </a:rPr>
              <a:t>月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20</a:t>
            </a:r>
            <a:r>
              <a:rPr kumimoji="1" lang="ja-JP" altLang="en-US" sz="1700" b="1" dirty="0">
                <a:solidFill>
                  <a:schemeClr val="tx1"/>
                </a:solidFill>
                <a:latin typeface="+mn-ea"/>
              </a:rPr>
              <a:t>日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700" b="1" dirty="0">
                <a:solidFill>
                  <a:schemeClr val="tx1"/>
                </a:solidFill>
                <a:latin typeface="+mn-ea"/>
              </a:rPr>
              <a:t>水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ja-JP" altLang="en-US" sz="1700" b="1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ja-JP" altLang="en-US" sz="17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00 - 17</a:t>
            </a:r>
            <a:r>
              <a:rPr kumimoji="1" lang="ja-JP" altLang="en-US" sz="17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kumimoji="1" lang="en-US" altLang="ja-JP" sz="1700" b="1" dirty="0">
                <a:solidFill>
                  <a:schemeClr val="tx1"/>
                </a:solidFill>
                <a:latin typeface="+mn-ea"/>
              </a:rPr>
              <a:t>00</a:t>
            </a:r>
          </a:p>
          <a:p>
            <a:r>
              <a:rPr kumimoji="1" lang="en-US" altLang="ja-JP" sz="600" dirty="0">
                <a:solidFill>
                  <a:schemeClr val="tx1"/>
                </a:solidFill>
                <a:latin typeface="+mn-ea"/>
              </a:rPr>
              <a:t>     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会　場：</a:t>
            </a:r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浜松商工会議所会館８階 セミナー室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（浜松市中央区東伊場</a:t>
            </a:r>
            <a:r>
              <a:rPr kumimoji="1" lang="en-US" altLang="ja-JP" sz="1500" dirty="0">
                <a:solidFill>
                  <a:schemeClr val="tx1"/>
                </a:solidFill>
                <a:latin typeface="+mn-ea"/>
              </a:rPr>
              <a:t>2-7-1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）</a:t>
            </a:r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    </a:t>
            </a:r>
            <a:endParaRPr kumimoji="1" lang="en-US" altLang="ja-JP" sz="6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内　容</a:t>
            </a:r>
            <a:r>
              <a:rPr lang="ja-JP" altLang="en-US" sz="15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lang="ja-JP" altLang="en-US" sz="100" b="1" dirty="0">
                <a:solidFill>
                  <a:schemeClr val="tx1"/>
                </a:solidFill>
                <a:latin typeface="+mn-ea"/>
              </a:rPr>
              <a:t>         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ja-JP" altLang="ja-JP" sz="1600" b="1" dirty="0">
                <a:solidFill>
                  <a:schemeClr val="tx1"/>
                </a:solidFill>
              </a:rPr>
              <a:t>中小製造業に必要な原価計算の基礎知識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500" b="1" dirty="0">
                <a:solidFill>
                  <a:schemeClr val="tx1"/>
                </a:solidFill>
                <a:latin typeface="+mn-ea"/>
              </a:rPr>
              <a:t>　　　　　　</a:t>
            </a:r>
            <a:r>
              <a:rPr kumimoji="1" lang="ja-JP" altLang="en-US" sz="100" b="1" dirty="0">
                <a:solidFill>
                  <a:schemeClr val="tx1"/>
                </a:solidFill>
                <a:latin typeface="+mn-ea"/>
              </a:rPr>
              <a:t>　　　　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② </a:t>
            </a:r>
            <a:r>
              <a:rPr lang="ja-JP" altLang="ja-JP" sz="1600" b="1" dirty="0">
                <a:solidFill>
                  <a:schemeClr val="tx1"/>
                </a:solidFill>
              </a:rPr>
              <a:t>中小製造業に必要な材料費の試算ノウハウ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lang="ja-JP" altLang="en-US" sz="1500" b="1" dirty="0">
                <a:solidFill>
                  <a:schemeClr val="tx1"/>
                </a:solidFill>
                <a:latin typeface="+mn-ea"/>
              </a:rPr>
              <a:t>　　　　　　</a:t>
            </a:r>
            <a:r>
              <a:rPr lang="ja-JP" altLang="en-US" sz="100" b="1" dirty="0">
                <a:solidFill>
                  <a:schemeClr val="tx1"/>
                </a:solidFill>
                <a:latin typeface="+mn-ea"/>
              </a:rPr>
              <a:t>　　　　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③ </a:t>
            </a:r>
            <a:r>
              <a:rPr lang="ja-JP" altLang="ja-JP" sz="1600" b="1" dirty="0">
                <a:solidFill>
                  <a:schemeClr val="tx1"/>
                </a:solidFill>
              </a:rPr>
              <a:t>中小製造業に必要な加工費の試算</a:t>
            </a:r>
            <a:r>
              <a:rPr lang="ja-JP" altLang="en-US" sz="1600" b="1" dirty="0">
                <a:solidFill>
                  <a:schemeClr val="tx1"/>
                </a:solidFill>
              </a:rPr>
              <a:t>ノウハウ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500" b="1" dirty="0">
                <a:solidFill>
                  <a:schemeClr val="tx1"/>
                </a:solidFill>
                <a:latin typeface="+mn-ea"/>
              </a:rPr>
              <a:t>　　　　　　</a:t>
            </a:r>
            <a:r>
              <a:rPr kumimoji="1" lang="ja-JP" altLang="en-US" sz="100" b="1" dirty="0">
                <a:solidFill>
                  <a:schemeClr val="tx1"/>
                </a:solidFill>
                <a:latin typeface="+mn-ea"/>
              </a:rPr>
              <a:t>　　　　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④ </a:t>
            </a:r>
            <a:r>
              <a:rPr lang="ja-JP" altLang="ja-JP" sz="1600" b="1" dirty="0">
                <a:solidFill>
                  <a:schemeClr val="tx1"/>
                </a:solidFill>
              </a:rPr>
              <a:t>原価計算の原価管理への活用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　 　　　　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600" dirty="0">
                <a:solidFill>
                  <a:schemeClr val="tx1"/>
                </a:solidFill>
                <a:latin typeface="+mn-ea"/>
              </a:rPr>
              <a:t>　　　　　　</a:t>
            </a:r>
            <a:endParaRPr lang="en-US" altLang="ja-JP" sz="6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　　　　　　講師 </a:t>
            </a:r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㈱</a:t>
            </a:r>
            <a:r>
              <a:rPr lang="en-US" altLang="ja-JP" sz="1500" dirty="0">
                <a:solidFill>
                  <a:schemeClr val="tx1"/>
                </a:solidFill>
                <a:latin typeface="+mn-ea"/>
              </a:rPr>
              <a:t>ME</a:t>
            </a:r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マネジメントサービス　小川 正樹 氏</a:t>
            </a:r>
            <a:endParaRPr kumimoji="1" lang="ja-JP" altLang="en-US" sz="15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     </a:t>
            </a:r>
            <a:endParaRPr kumimoji="1" lang="en-US" altLang="ja-JP" sz="6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対象者：中小製造業で原価管理に関わる方 など</a:t>
            </a:r>
          </a:p>
          <a:p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    </a:t>
            </a:r>
            <a:endParaRPr kumimoji="1" lang="en-US" altLang="ja-JP" sz="6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定　員：</a:t>
            </a:r>
            <a:r>
              <a:rPr kumimoji="1" lang="en-US" altLang="ja-JP" sz="1500" dirty="0">
                <a:solidFill>
                  <a:schemeClr val="tx1"/>
                </a:solidFill>
                <a:latin typeface="+mn-ea"/>
              </a:rPr>
              <a:t>20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名 </a:t>
            </a:r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／ 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参加費：</a:t>
            </a:r>
            <a:r>
              <a:rPr lang="en-US" altLang="ja-JP" sz="1500" dirty="0">
                <a:solidFill>
                  <a:schemeClr val="tx1"/>
                </a:solidFill>
                <a:latin typeface="+mn-ea"/>
              </a:rPr>
              <a:t>3,000</a:t>
            </a:r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円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静岡県西部地域以外の企業は</a:t>
            </a:r>
            <a:r>
              <a:rPr lang="en-US" altLang="ja-JP" sz="1200" dirty="0">
                <a:solidFill>
                  <a:schemeClr val="tx1"/>
                </a:solidFill>
                <a:latin typeface="+mn-ea"/>
              </a:rPr>
              <a:t>6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,000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円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税込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endParaRPr kumimoji="1" lang="ja-JP" altLang="en-US" sz="400" b="1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400" dirty="0">
                <a:solidFill>
                  <a:schemeClr val="tx1"/>
                </a:solidFill>
                <a:latin typeface="+mn-ea"/>
              </a:rPr>
              <a:t> 　  </a:t>
            </a:r>
            <a:endParaRPr kumimoji="1" lang="en-US" altLang="ja-JP" sz="400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1500" dirty="0">
                <a:solidFill>
                  <a:schemeClr val="tx1"/>
                </a:solidFill>
                <a:latin typeface="+mn-ea"/>
              </a:rPr>
              <a:t>  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申込締：</a:t>
            </a:r>
            <a:r>
              <a:rPr kumimoji="1" lang="en-US" altLang="ja-JP" sz="1500" dirty="0">
                <a:solidFill>
                  <a:schemeClr val="tx1"/>
                </a:solidFill>
                <a:latin typeface="+mn-ea"/>
              </a:rPr>
              <a:t>2025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年８月</a:t>
            </a:r>
            <a:r>
              <a:rPr kumimoji="1" lang="en-US" altLang="ja-JP" sz="1500" dirty="0">
                <a:solidFill>
                  <a:schemeClr val="tx1"/>
                </a:solidFill>
                <a:latin typeface="+mn-ea"/>
              </a:rPr>
              <a:t>18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日</a:t>
            </a:r>
            <a:r>
              <a:rPr lang="ja-JP" altLang="en-US" sz="1500" dirty="0">
                <a:solidFill>
                  <a:schemeClr val="tx1"/>
                </a:solidFill>
                <a:latin typeface="+mn-ea"/>
              </a:rPr>
              <a:t>（月）</a:t>
            </a:r>
            <a:endParaRPr kumimoji="1" lang="en-US" altLang="ja-JP" sz="150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400" dirty="0">
                <a:solidFill>
                  <a:schemeClr val="tx1"/>
                </a:solidFill>
                <a:latin typeface="+mn-ea"/>
              </a:rPr>
              <a:t>     </a:t>
            </a:r>
          </a:p>
          <a:p>
            <a:r>
              <a:rPr lang="en-US" altLang="ja-JP" sz="1500" dirty="0">
                <a:solidFill>
                  <a:schemeClr val="tx1"/>
                </a:solidFill>
                <a:latin typeface="+mn-ea"/>
              </a:rPr>
              <a:t>  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主　催：</a:t>
            </a:r>
            <a:r>
              <a:rPr kumimoji="1" lang="en-US" altLang="ja-JP" sz="1500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公財</a:t>
            </a:r>
            <a:r>
              <a:rPr kumimoji="1" lang="en-US" altLang="ja-JP" sz="1500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浜松地域イノベーション推進機構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共　催：静岡県、浜松市、磐田市、掛川市、袋井市、湖西市、御前崎市、菊川市、森町</a:t>
            </a:r>
            <a:r>
              <a:rPr kumimoji="1" lang="ja-JP" altLang="en-US" sz="1500" dirty="0">
                <a:solidFill>
                  <a:schemeClr val="tx1"/>
                </a:solidFill>
                <a:latin typeface="+mn-ea"/>
              </a:rPr>
              <a:t>   </a:t>
            </a:r>
          </a:p>
          <a:p>
            <a:r>
              <a:rPr kumimoji="1" lang="ja-JP" altLang="en-US" sz="400" dirty="0">
                <a:solidFill>
                  <a:schemeClr val="tx1"/>
                </a:solidFill>
                <a:latin typeface="+mn-ea"/>
              </a:rPr>
              <a:t>     </a:t>
            </a:r>
            <a:endParaRPr kumimoji="1" lang="en-US" altLang="ja-JP" sz="400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  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問合先：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公財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浜松地域イノベーション推進機構　技術支援グループ　担当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: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森、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山下</a:t>
            </a:r>
            <a:endParaRPr kumimoji="1" lang="ja-JP" altLang="en-US" sz="14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         　   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TEL:053-489-8111 </a:t>
            </a:r>
            <a:r>
              <a:rPr kumimoji="1" lang="en-US" altLang="ja-JP" sz="1400" dirty="0" err="1">
                <a:solidFill>
                  <a:schemeClr val="tx1"/>
                </a:solidFill>
                <a:latin typeface="+mn-ea"/>
              </a:rPr>
              <a:t>E-mail:gijyutsu@hai.or.jp</a:t>
            </a:r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4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400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1500" dirty="0">
                <a:solidFill>
                  <a:schemeClr val="tx1"/>
                </a:solidFill>
                <a:latin typeface="+mn-ea"/>
              </a:rPr>
              <a:t>   </a:t>
            </a:r>
            <a:r>
              <a:rPr lang="ja-JP" altLang="en-US" sz="1500" b="1" dirty="0">
                <a:solidFill>
                  <a:schemeClr val="tx1"/>
                </a:solidFill>
                <a:latin typeface="+mn-ea"/>
              </a:rPr>
              <a:t>申　込：下記</a:t>
            </a:r>
            <a:r>
              <a:rPr lang="en-US" altLang="ja-JP" sz="1500" b="1" dirty="0">
                <a:solidFill>
                  <a:schemeClr val="tx1"/>
                </a:solidFill>
                <a:latin typeface="+mn-ea"/>
              </a:rPr>
              <a:t>URL</a:t>
            </a:r>
            <a:r>
              <a:rPr lang="ja-JP" altLang="en-US" sz="1500" b="1" dirty="0">
                <a:solidFill>
                  <a:schemeClr val="tx1"/>
                </a:solidFill>
                <a:latin typeface="+mn-ea"/>
              </a:rPr>
              <a:t>又は</a:t>
            </a:r>
            <a:r>
              <a:rPr lang="en-US" altLang="ja-JP" sz="1500" b="1" dirty="0">
                <a:solidFill>
                  <a:schemeClr val="tx1"/>
                </a:solidFill>
                <a:latin typeface="+mn-ea"/>
              </a:rPr>
              <a:t>QR</a:t>
            </a:r>
            <a:r>
              <a:rPr lang="ja-JP" altLang="en-US" sz="1500" b="1" dirty="0">
                <a:solidFill>
                  <a:schemeClr val="tx1"/>
                </a:solidFill>
                <a:latin typeface="+mn-ea"/>
              </a:rPr>
              <a:t>コードから申込み</a:t>
            </a:r>
            <a:endParaRPr lang="en-US" altLang="ja-JP" sz="1500" b="1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　 　　　　 </a:t>
            </a:r>
            <a:r>
              <a:rPr kumimoji="1" lang="en-US" altLang="ja-JP" sz="1600" dirty="0">
                <a:solidFill>
                  <a:schemeClr val="tx1"/>
                </a:solidFill>
                <a:latin typeface="+mn-ea"/>
              </a:rPr>
              <a:t>https://forms.gle/d3iMj2yGUt6ctPMy6</a:t>
            </a:r>
            <a:endParaRPr kumimoji="1" lang="ja-JP" altLang="en-US" sz="1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6FE8720F-6316-7747-72EE-D1EB6DE8D80A}"/>
              </a:ext>
            </a:extLst>
          </p:cNvPr>
          <p:cNvSpPr txBox="1">
            <a:spLocks/>
          </p:cNvSpPr>
          <p:nvPr/>
        </p:nvSpPr>
        <p:spPr>
          <a:xfrm>
            <a:off x="1" y="1620065"/>
            <a:ext cx="4591050" cy="147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E3C409F-1AB9-6E53-954E-4081A6825B49}"/>
              </a:ext>
            </a:extLst>
          </p:cNvPr>
          <p:cNvSpPr/>
          <p:nvPr/>
        </p:nvSpPr>
        <p:spPr>
          <a:xfrm>
            <a:off x="5353248" y="85725"/>
            <a:ext cx="151923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広域連携推進事業</a:t>
            </a: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12096DB2-B021-F2CB-1036-6A49398C2878}"/>
              </a:ext>
            </a:extLst>
          </p:cNvPr>
          <p:cNvSpPr/>
          <p:nvPr/>
        </p:nvSpPr>
        <p:spPr>
          <a:xfrm>
            <a:off x="3550794" y="666258"/>
            <a:ext cx="2675613" cy="1146148"/>
          </a:xfrm>
          <a:prstGeom prst="wedgeEllipseCallout">
            <a:avLst>
              <a:gd name="adj1" fmla="val -48288"/>
              <a:gd name="adj2" fmla="val 8758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利益改善につなげる</a:t>
            </a:r>
            <a:endParaRPr lang="en-US" altLang="ja-JP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47F981-FD67-B298-EA01-6CEA91D9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949687" cy="197921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810A39-B997-DD86-48EA-197E36DA27D8}"/>
              </a:ext>
            </a:extLst>
          </p:cNvPr>
          <p:cNvSpPr/>
          <p:nvPr/>
        </p:nvSpPr>
        <p:spPr>
          <a:xfrm>
            <a:off x="5403060" y="85725"/>
            <a:ext cx="1395305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9950F9F-4600-3A0B-9E02-F64F2061F9C6}"/>
              </a:ext>
            </a:extLst>
          </p:cNvPr>
          <p:cNvSpPr/>
          <p:nvPr/>
        </p:nvSpPr>
        <p:spPr>
          <a:xfrm>
            <a:off x="134024" y="2067739"/>
            <a:ext cx="6606409" cy="1028701"/>
          </a:xfrm>
          <a:prstGeom prst="roundRect">
            <a:avLst>
              <a:gd name="adj" fmla="val 1086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原価計算の基礎とコストダウンへの活かし方</a:t>
            </a:r>
            <a:endParaRPr lang="en-US" altLang="ja-JP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ワークショップ</a:t>
            </a:r>
            <a:endParaRPr kumimoji="1" lang="ja-JP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5221AB0-9ED0-ED80-84A4-09B10F04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360" y="8538917"/>
            <a:ext cx="102870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8_Eventkokuchi_chirashi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イベント告知チラシ</TPFriendlyName>
    <NumericId xmlns="1119c2e5-8fb9-4d5f-baf1-202c530f2c34">-1</NumericId>
    <BusinessGroup xmlns="1119c2e5-8fb9-4d5f-baf1-202c530f2c34" xsi:nil="true"/>
    <SourceTitle xmlns="1119c2e5-8fb9-4d5f-baf1-202c530f2c34">イベント告知チラシ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208349</Value>
      <Value>446956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2009-10-21T22:21:08+00:00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TP010286279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45457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1C0A2C-98C8-4147-919B-F485177A0B9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119c2e5-8fb9-4d5f-baf1-202c530f2c3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06968F-F6B9-46F3-9D4F-BDB8175BB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AC9C89-FEDC-41A2-8865-7C4960699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イベント告知チラシ</Template>
  <TotalTime>166</TotalTime>
  <Words>330</Words>
  <Application>Microsoft Office PowerPoint</Application>
  <PresentationFormat>A4 210 x 297 mm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Arial</vt:lpstr>
      <vt:lpstr>Calibri</vt:lpstr>
      <vt:lpstr>28_Eventkokuchi_chirashi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森 聡</dc:creator>
  <cp:lastModifiedBy>森 聡</cp:lastModifiedBy>
  <cp:revision>9</cp:revision>
  <cp:lastPrinted>2025-07-01T04:42:54Z</cp:lastPrinted>
  <dcterms:created xsi:type="dcterms:W3CDTF">2025-05-15T07:12:41Z</dcterms:created>
  <dcterms:modified xsi:type="dcterms:W3CDTF">2025-07-01T04:44:00Z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